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1" r:id="rId3"/>
    <p:sldId id="273" r:id="rId4"/>
    <p:sldId id="306" r:id="rId5"/>
    <p:sldId id="346" r:id="rId6"/>
    <p:sldId id="278" r:id="rId7"/>
    <p:sldId id="347" r:id="rId8"/>
    <p:sldId id="348" r:id="rId9"/>
    <p:sldId id="350" r:id="rId10"/>
    <p:sldId id="349" r:id="rId11"/>
    <p:sldId id="351" r:id="rId12"/>
    <p:sldId id="352" r:id="rId13"/>
    <p:sldId id="353" r:id="rId14"/>
    <p:sldId id="325" r:id="rId15"/>
    <p:sldId id="354" r:id="rId16"/>
    <p:sldId id="292" r:id="rId17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8F8F6"/>
    <a:srgbClr val="434B56"/>
    <a:srgbClr val="B5AA9D"/>
    <a:srgbClr val="95A2B1"/>
    <a:srgbClr val="C8C2B6"/>
    <a:srgbClr val="B5B5B3"/>
    <a:srgbClr val="A79A8B"/>
    <a:srgbClr val="C00000"/>
    <a:srgbClr val="A925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9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8D486C-29AB-475E-BF02-7C0178979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1DA63A-2211-4BEA-A195-C124548C0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3037EF-BE88-49A4-9026-DB189C1BE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4696-A65E-424F-816A-C5CCC14C402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215A20-6055-4B70-B888-79419DFAB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EECF00-0E65-4B31-B68E-A4BF882D9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CFF9-8847-4B28-BE1A-753D05A3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4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451D6-2D2B-434A-8E49-95C7FA15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BE1DFC-166C-4CA7-B117-F68397833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FECF19-57C4-49EE-A25C-558581A24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4696-A65E-424F-816A-C5CCC14C402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2CAEF-F9DD-4C96-9A21-2FD64959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7231A-8D20-4461-968C-83A95BCD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CFF9-8847-4B28-BE1A-753D05A3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1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530047-C4E4-4ED0-85AC-BCB3EB4208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6F55BF-AA81-43A9-8322-19D1D8F20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14090-BAEA-457F-8EBB-D33B3BF44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4696-A65E-424F-816A-C5CCC14C402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6A9BB7-251E-4970-A386-C5DBDED39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EFC9E0-60EE-4883-8BBC-6A8E362F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CFF9-8847-4B28-BE1A-753D05A3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43338-44D6-4A91-B9BD-4D738489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1D044-8A14-4C8E-AFA4-068037BA5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65A726-1BB7-4A8F-B90F-D5163890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4696-A65E-424F-816A-C5CCC14C402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D9524B-D11F-4766-9757-EFDED9DD4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A93F9F-9541-451A-A7D5-6084A2714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CFF9-8847-4B28-BE1A-753D05A3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62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93B90-63BD-4433-A726-A29184C89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ED42B9-D47A-47AE-959F-842638D99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A2175-CD5F-4D76-BEC6-D0BA42B74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4696-A65E-424F-816A-C5CCC14C402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2D34A6-D6BD-4C7B-81BC-3311210AB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32FDEF-DA5D-4FF5-969C-CCAEA1A82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CFF9-8847-4B28-BE1A-753D05A3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8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9A17-ABC1-4901-AF06-500815557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F32E6A-5CAA-433D-962F-25DBB9984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FDC19D-5447-4B57-B7BB-006C880C8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118F07-52EF-44BF-A632-AEABB7EB9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4696-A65E-424F-816A-C5CCC14C402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520CC1-42E9-4795-841C-B1E4E0F61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29A4F0-4955-4D8B-86FA-548D5FDC7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CFF9-8847-4B28-BE1A-753D05A3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32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B60D8-76F5-48F2-968F-8D2701053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933B56-8CA5-4009-A131-ECFA61909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A6092C-9F03-461C-916E-F1D290737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353126-5E15-41AE-A5BE-DAE00ECC3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DE7F42-F510-41FF-BF8C-1516573728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7FFA5D-19EE-4BB8-BB20-832CB0CF3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4696-A65E-424F-816A-C5CCC14C402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8CC0BA-FD3C-47EF-9EBD-1F67F039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33EB8F-08B2-4474-84EC-40446161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CFF9-8847-4B28-BE1A-753D05A3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0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CF090-8ABD-4A8F-A690-DA634E2E3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117D1A-990B-4286-AFA2-6618EDBCF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4696-A65E-424F-816A-C5CCC14C402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568264-B127-43AA-8571-C0CF97F3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C08664-86B2-4B68-9B05-DBE161F3A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CFF9-8847-4B28-BE1A-753D05A3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2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292A28-E5A6-442A-ABDF-2BD7B3D2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4696-A65E-424F-816A-C5CCC14C402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62D91E1-0B63-4E23-9A8F-27D5C6E2E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E5990D-3532-4CAD-B468-2ADD1418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CFF9-8847-4B28-BE1A-753D05A3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40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932EE-36F8-438E-8A9F-C1506EBCE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B4E12-3BA5-4F50-B738-1C7704EE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235196-022C-45AF-A418-7A822C554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5BFFF9-84A5-4B83-A340-C6D4E63C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4696-A65E-424F-816A-C5CCC14C402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E1DC8A-9F67-4E93-AA8D-DC4D0A0D0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C4EF67-FD49-4A26-A57C-11DEDCD4D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CFF9-8847-4B28-BE1A-753D05A3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30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ACAD5-4448-4234-9BFD-31542140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C69093-8A35-4695-980F-C17270F763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1FBD9C-0A06-4C68-B6E5-7EBE85FFF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E41B8-A3E5-464E-B595-F2E96BB5D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4696-A65E-424F-816A-C5CCC14C402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543CCB-36B9-4C68-8702-8836D0962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D7D6B7-8F27-4E62-948A-9F858F350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CFF9-8847-4B28-BE1A-753D05A3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11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384EE0-C7CE-4A59-8572-23506822C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96307A-0A63-4AD2-AB4F-231ACE9CE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A73B75-A41E-4E80-9DA9-AC0AF5721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D4696-A65E-424F-816A-C5CCC14C402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14E3C-0C9F-4420-9AB3-8EB0F3CDE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D1B15C-9873-4CAE-AFBD-28F73ADF3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5CFF9-8847-4B28-BE1A-753D05A3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2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youtu.be/Xww2jXpQSwQ?t=5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E824C-3EB6-42CF-AB58-3345A8C65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" y="1192507"/>
            <a:ext cx="4551587" cy="89946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333031"/>
                </a:solidFill>
                <a:latin typeface="+mn-lt"/>
              </a:rPr>
              <a:t>Long live the KINGO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807E3D9-BF4C-411F-A1F6-2146E91D0CB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046915" y="538480"/>
            <a:ext cx="9819965" cy="0"/>
          </a:xfrm>
          <a:prstGeom prst="line">
            <a:avLst/>
          </a:prstGeom>
          <a:ln>
            <a:solidFill>
              <a:srgbClr val="33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B4A9E172-43D5-4E11-8F47-5DFBC87FF936}"/>
              </a:ext>
            </a:extLst>
          </p:cNvPr>
          <p:cNvSpPr txBox="1">
            <a:spLocks/>
          </p:cNvSpPr>
          <p:nvPr/>
        </p:nvSpPr>
        <p:spPr>
          <a:xfrm>
            <a:off x="320041" y="359333"/>
            <a:ext cx="1726874" cy="3582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>
                <a:solidFill>
                  <a:srgbClr val="333031"/>
                </a:solidFill>
                <a:latin typeface="+mn-lt"/>
              </a:rPr>
              <a:t>Computer Graphics T1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B1EAE6-E6B3-4A92-8120-61ED225792EC}"/>
              </a:ext>
            </a:extLst>
          </p:cNvPr>
          <p:cNvCxnSpPr>
            <a:cxnSpLocks/>
          </p:cNvCxnSpPr>
          <p:nvPr/>
        </p:nvCxnSpPr>
        <p:spPr>
          <a:xfrm>
            <a:off x="320040" y="6309360"/>
            <a:ext cx="11546840" cy="0"/>
          </a:xfrm>
          <a:prstGeom prst="line">
            <a:avLst/>
          </a:prstGeom>
          <a:ln>
            <a:solidFill>
              <a:srgbClr val="33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BD7D13D4-173D-4A51-825E-E902E10A286C}"/>
              </a:ext>
            </a:extLst>
          </p:cNvPr>
          <p:cNvSpPr txBox="1">
            <a:spLocks/>
          </p:cNvSpPr>
          <p:nvPr/>
        </p:nvSpPr>
        <p:spPr>
          <a:xfrm>
            <a:off x="10021613" y="5285068"/>
            <a:ext cx="1960179" cy="8874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b="1" dirty="0">
                <a:solidFill>
                  <a:srgbClr val="333031"/>
                </a:solidFill>
                <a:latin typeface="+mn-lt"/>
              </a:rPr>
              <a:t>붉은 융단 떼거리</a:t>
            </a:r>
            <a:br>
              <a:rPr lang="en-US" altLang="ko-KR" sz="1500" b="1" dirty="0">
                <a:solidFill>
                  <a:srgbClr val="333031"/>
                </a:solidFill>
                <a:latin typeface="+mn-lt"/>
              </a:rPr>
            </a:br>
            <a:r>
              <a:rPr lang="en-US" altLang="ko-KR" sz="1500" b="1" dirty="0">
                <a:solidFill>
                  <a:srgbClr val="333031"/>
                </a:solidFill>
                <a:latin typeface="+mn-lt"/>
              </a:rPr>
              <a:t>2014312455 </a:t>
            </a:r>
            <a:r>
              <a:rPr lang="ko-KR" altLang="en-US" sz="1500" b="1" dirty="0">
                <a:solidFill>
                  <a:srgbClr val="333031"/>
                </a:solidFill>
                <a:latin typeface="+mn-lt"/>
              </a:rPr>
              <a:t>도경회</a:t>
            </a:r>
            <a:endParaRPr lang="en-US" altLang="ko-KR" sz="1500" b="1" dirty="0">
              <a:solidFill>
                <a:srgbClr val="333031"/>
              </a:solidFill>
              <a:latin typeface="+mn-lt"/>
            </a:endParaRPr>
          </a:p>
          <a:p>
            <a:r>
              <a:rPr lang="en-US" sz="1500" b="1" dirty="0">
                <a:solidFill>
                  <a:srgbClr val="333031"/>
                </a:solidFill>
                <a:latin typeface="+mn-lt"/>
              </a:rPr>
              <a:t>2014000000 </a:t>
            </a:r>
            <a:r>
              <a:rPr lang="ko-KR" altLang="en-US" sz="1500" b="1" dirty="0">
                <a:solidFill>
                  <a:srgbClr val="333031"/>
                </a:solidFill>
                <a:latin typeface="+mn-lt"/>
              </a:rPr>
              <a:t>이진욱</a:t>
            </a:r>
            <a:endParaRPr lang="en-US" sz="1500" b="1" dirty="0">
              <a:solidFill>
                <a:srgbClr val="333031"/>
              </a:solidFill>
              <a:latin typeface="+mn-lt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36B067E-7DE6-4692-B917-D81294CB8163}"/>
              </a:ext>
            </a:extLst>
          </p:cNvPr>
          <p:cNvSpPr txBox="1">
            <a:spLocks/>
          </p:cNvSpPr>
          <p:nvPr/>
        </p:nvSpPr>
        <p:spPr>
          <a:xfrm>
            <a:off x="-105986" y="1975174"/>
            <a:ext cx="5198104" cy="3582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>
                <a:solidFill>
                  <a:srgbClr val="434B56"/>
                </a:solidFill>
              </a:rPr>
              <a:t>#Tanks #</a:t>
            </a:r>
            <a:r>
              <a:rPr lang="en-US" altLang="ko-KR" sz="1400" b="1" dirty="0" err="1">
                <a:solidFill>
                  <a:srgbClr val="434B56"/>
                </a:solidFill>
              </a:rPr>
              <a:t>Kingo</a:t>
            </a:r>
            <a:r>
              <a:rPr lang="en-US" altLang="ko-KR" sz="1400" b="1" dirty="0">
                <a:solidFill>
                  <a:srgbClr val="434B56"/>
                </a:solidFill>
              </a:rPr>
              <a:t> </a:t>
            </a:r>
            <a:r>
              <a:rPr lang="en-US" altLang="ko-KR" sz="1400" b="1" dirty="0" err="1">
                <a:solidFill>
                  <a:srgbClr val="434B56"/>
                </a:solidFill>
              </a:rPr>
              <a:t>Kingo</a:t>
            </a:r>
            <a:r>
              <a:rPr lang="en-US" altLang="ko-KR" sz="1400" b="1" dirty="0">
                <a:solidFill>
                  <a:srgbClr val="434B56"/>
                </a:solidFill>
              </a:rPr>
              <a:t> </a:t>
            </a:r>
            <a:r>
              <a:rPr lang="en-US" altLang="ko-KR" sz="1400" b="1" dirty="0" err="1">
                <a:solidFill>
                  <a:srgbClr val="434B56"/>
                </a:solidFill>
              </a:rPr>
              <a:t>Eskara</a:t>
            </a:r>
            <a:r>
              <a:rPr lang="en-US" altLang="ko-KR" sz="1400" b="1" dirty="0">
                <a:solidFill>
                  <a:srgbClr val="434B56"/>
                </a:solidFill>
              </a:rPr>
              <a:t> </a:t>
            </a:r>
            <a:r>
              <a:rPr lang="en-US" altLang="ko-KR" sz="1400" b="1" dirty="0" err="1">
                <a:solidFill>
                  <a:srgbClr val="434B56"/>
                </a:solidFill>
              </a:rPr>
              <a:t>Kingo</a:t>
            </a:r>
            <a:r>
              <a:rPr lang="en-US" altLang="ko-KR" sz="1400" b="1" dirty="0">
                <a:solidFill>
                  <a:srgbClr val="434B56"/>
                </a:solidFill>
              </a:rPr>
              <a:t> #Harder than it looks</a:t>
            </a:r>
            <a:endParaRPr lang="en-US" sz="1400" b="1" dirty="0">
              <a:solidFill>
                <a:srgbClr val="434B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600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6A5CD6-1A21-412B-9BE3-A12C0FD689F6}"/>
              </a:ext>
            </a:extLst>
          </p:cNvPr>
          <p:cNvSpPr/>
          <p:nvPr/>
        </p:nvSpPr>
        <p:spPr>
          <a:xfrm rot="5400000">
            <a:off x="6014336" y="-6014334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7B1BD2-86FB-4038-96FB-6B9D4851415B}"/>
              </a:ext>
            </a:extLst>
          </p:cNvPr>
          <p:cNvSpPr/>
          <p:nvPr/>
        </p:nvSpPr>
        <p:spPr>
          <a:xfrm rot="5400000">
            <a:off x="6014336" y="680337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60FA800-37DD-4B33-AB6A-AD74EF502970}"/>
              </a:ext>
            </a:extLst>
          </p:cNvPr>
          <p:cNvSpPr txBox="1">
            <a:spLocks/>
          </p:cNvSpPr>
          <p:nvPr/>
        </p:nvSpPr>
        <p:spPr>
          <a:xfrm>
            <a:off x="457260" y="568122"/>
            <a:ext cx="2587937" cy="491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>
                <a:solidFill>
                  <a:srgbClr val="002060"/>
                </a:solidFill>
                <a:latin typeface="+mn-lt"/>
              </a:rPr>
              <a:t>Game Guidelines</a:t>
            </a:r>
            <a:endParaRPr lang="en-US" sz="2500" b="1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5E516D2-5575-4A36-B64F-04DD0D640B15}"/>
              </a:ext>
            </a:extLst>
          </p:cNvPr>
          <p:cNvCxnSpPr>
            <a:cxnSpLocks/>
          </p:cNvCxnSpPr>
          <p:nvPr/>
        </p:nvCxnSpPr>
        <p:spPr>
          <a:xfrm>
            <a:off x="349043" y="555960"/>
            <a:ext cx="0" cy="72000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>
            <a:extLst>
              <a:ext uri="{FF2B5EF4-FFF2-40B4-BE49-F238E27FC236}">
                <a16:creationId xmlns:a16="http://schemas.microsoft.com/office/drawing/2014/main" id="{25C8991C-F029-4E83-BC8D-0A83DEE837BF}"/>
              </a:ext>
            </a:extLst>
          </p:cNvPr>
          <p:cNvSpPr txBox="1">
            <a:spLocks/>
          </p:cNvSpPr>
          <p:nvPr/>
        </p:nvSpPr>
        <p:spPr>
          <a:xfrm>
            <a:off x="455859" y="944531"/>
            <a:ext cx="3193349" cy="388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Keyboard, Mouse and Strategy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906FEF-29E6-4E32-8202-61D509776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3470" y="1492198"/>
            <a:ext cx="8308913" cy="4874994"/>
          </a:xfrm>
          <a:prstGeom prst="rect">
            <a:avLst/>
          </a:prstGeom>
          <a:ln w="38100">
            <a:solidFill>
              <a:srgbClr val="E6E6E6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54407B77-6ABB-40EE-874F-32066B9152D9}"/>
              </a:ext>
            </a:extLst>
          </p:cNvPr>
          <p:cNvSpPr txBox="1">
            <a:spLocks/>
          </p:cNvSpPr>
          <p:nvPr/>
        </p:nvSpPr>
        <p:spPr>
          <a:xfrm>
            <a:off x="7148945" y="5798517"/>
            <a:ext cx="3094013" cy="624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rgbClr val="E6E6E6"/>
                </a:solidFill>
                <a:latin typeface="+mn-lt"/>
              </a:rPr>
              <a:t>&lt;Lose status screen&gt;</a:t>
            </a:r>
          </a:p>
        </p:txBody>
      </p:sp>
    </p:spTree>
    <p:extLst>
      <p:ext uri="{BB962C8B-B14F-4D97-AF65-F5344CB8AC3E}">
        <p14:creationId xmlns:p14="http://schemas.microsoft.com/office/powerpoint/2010/main" val="1355713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6A5CD6-1A21-412B-9BE3-A12C0FD689F6}"/>
              </a:ext>
            </a:extLst>
          </p:cNvPr>
          <p:cNvSpPr/>
          <p:nvPr/>
        </p:nvSpPr>
        <p:spPr>
          <a:xfrm rot="5400000">
            <a:off x="6014336" y="-6014334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7B1BD2-86FB-4038-96FB-6B9D4851415B}"/>
              </a:ext>
            </a:extLst>
          </p:cNvPr>
          <p:cNvSpPr/>
          <p:nvPr/>
        </p:nvSpPr>
        <p:spPr>
          <a:xfrm rot="5400000">
            <a:off x="6014336" y="680337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60FA800-37DD-4B33-AB6A-AD74EF502970}"/>
              </a:ext>
            </a:extLst>
          </p:cNvPr>
          <p:cNvSpPr txBox="1">
            <a:spLocks/>
          </p:cNvSpPr>
          <p:nvPr/>
        </p:nvSpPr>
        <p:spPr>
          <a:xfrm>
            <a:off x="457260" y="568122"/>
            <a:ext cx="2587937" cy="491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>
                <a:solidFill>
                  <a:srgbClr val="002060"/>
                </a:solidFill>
                <a:latin typeface="+mn-lt"/>
              </a:rPr>
              <a:t>Game Guidelines</a:t>
            </a:r>
            <a:endParaRPr lang="en-US" sz="2500" b="1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5E516D2-5575-4A36-B64F-04DD0D640B15}"/>
              </a:ext>
            </a:extLst>
          </p:cNvPr>
          <p:cNvCxnSpPr>
            <a:cxnSpLocks/>
          </p:cNvCxnSpPr>
          <p:nvPr/>
        </p:nvCxnSpPr>
        <p:spPr>
          <a:xfrm>
            <a:off x="349043" y="555960"/>
            <a:ext cx="0" cy="72000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>
            <a:extLst>
              <a:ext uri="{FF2B5EF4-FFF2-40B4-BE49-F238E27FC236}">
                <a16:creationId xmlns:a16="http://schemas.microsoft.com/office/drawing/2014/main" id="{25C8991C-F029-4E83-BC8D-0A83DEE837BF}"/>
              </a:ext>
            </a:extLst>
          </p:cNvPr>
          <p:cNvSpPr txBox="1">
            <a:spLocks/>
          </p:cNvSpPr>
          <p:nvPr/>
        </p:nvSpPr>
        <p:spPr>
          <a:xfrm>
            <a:off x="455859" y="944531"/>
            <a:ext cx="3193349" cy="388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Keyboard, Mouse and Strategy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906FEF-29E6-4E32-8202-61D509776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3470" y="1492198"/>
            <a:ext cx="8308913" cy="4874994"/>
          </a:xfrm>
          <a:prstGeom prst="rect">
            <a:avLst/>
          </a:prstGeom>
          <a:ln w="38100">
            <a:solidFill>
              <a:srgbClr val="E6E6E6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54407B77-6ABB-40EE-874F-32066B9152D9}"/>
              </a:ext>
            </a:extLst>
          </p:cNvPr>
          <p:cNvSpPr txBox="1">
            <a:spLocks/>
          </p:cNvSpPr>
          <p:nvPr/>
        </p:nvSpPr>
        <p:spPr>
          <a:xfrm>
            <a:off x="7158993" y="5742213"/>
            <a:ext cx="3094013" cy="624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latin typeface="+mn-lt"/>
              </a:rPr>
              <a:t>&lt;Win status screen&gt;</a:t>
            </a:r>
          </a:p>
        </p:txBody>
      </p:sp>
    </p:spTree>
    <p:extLst>
      <p:ext uri="{BB962C8B-B14F-4D97-AF65-F5344CB8AC3E}">
        <p14:creationId xmlns:p14="http://schemas.microsoft.com/office/powerpoint/2010/main" val="1596026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6A5CD6-1A21-412B-9BE3-A12C0FD689F6}"/>
              </a:ext>
            </a:extLst>
          </p:cNvPr>
          <p:cNvSpPr/>
          <p:nvPr/>
        </p:nvSpPr>
        <p:spPr>
          <a:xfrm rot="5400000">
            <a:off x="6014336" y="-6014334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7B1BD2-86FB-4038-96FB-6B9D4851415B}"/>
              </a:ext>
            </a:extLst>
          </p:cNvPr>
          <p:cNvSpPr/>
          <p:nvPr/>
        </p:nvSpPr>
        <p:spPr>
          <a:xfrm rot="5400000">
            <a:off x="6014336" y="680337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60FA800-37DD-4B33-AB6A-AD74EF502970}"/>
              </a:ext>
            </a:extLst>
          </p:cNvPr>
          <p:cNvSpPr txBox="1">
            <a:spLocks/>
          </p:cNvSpPr>
          <p:nvPr/>
        </p:nvSpPr>
        <p:spPr>
          <a:xfrm>
            <a:off x="457260" y="568122"/>
            <a:ext cx="2587937" cy="491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>
                <a:solidFill>
                  <a:srgbClr val="002060"/>
                </a:solidFill>
                <a:latin typeface="+mn-lt"/>
              </a:rPr>
              <a:t>Game Guidelines</a:t>
            </a:r>
            <a:endParaRPr lang="en-US" sz="2500" b="1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5E516D2-5575-4A36-B64F-04DD0D640B15}"/>
              </a:ext>
            </a:extLst>
          </p:cNvPr>
          <p:cNvCxnSpPr>
            <a:cxnSpLocks/>
          </p:cNvCxnSpPr>
          <p:nvPr/>
        </p:nvCxnSpPr>
        <p:spPr>
          <a:xfrm>
            <a:off x="349043" y="555960"/>
            <a:ext cx="0" cy="72000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>
            <a:extLst>
              <a:ext uri="{FF2B5EF4-FFF2-40B4-BE49-F238E27FC236}">
                <a16:creationId xmlns:a16="http://schemas.microsoft.com/office/drawing/2014/main" id="{25C8991C-F029-4E83-BC8D-0A83DEE837BF}"/>
              </a:ext>
            </a:extLst>
          </p:cNvPr>
          <p:cNvSpPr txBox="1">
            <a:spLocks/>
          </p:cNvSpPr>
          <p:nvPr/>
        </p:nvSpPr>
        <p:spPr>
          <a:xfrm>
            <a:off x="455859" y="944531"/>
            <a:ext cx="3193349" cy="388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Keyboard, Mouse and Strategy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54DAC8D-1B9B-4AE5-8A83-3C8B67FB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472" y="1435894"/>
            <a:ext cx="8394486" cy="4946400"/>
          </a:xfrm>
          <a:prstGeom prst="rect">
            <a:avLst/>
          </a:prstGeom>
          <a:ln w="38100">
            <a:solidFill>
              <a:srgbClr val="E6E6E6"/>
            </a:solidFill>
          </a:ln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79E18D5C-51E8-4E1F-9E25-9B4689914203}"/>
              </a:ext>
            </a:extLst>
          </p:cNvPr>
          <p:cNvSpPr txBox="1">
            <a:spLocks/>
          </p:cNvSpPr>
          <p:nvPr/>
        </p:nvSpPr>
        <p:spPr>
          <a:xfrm>
            <a:off x="7689273" y="5798517"/>
            <a:ext cx="2553685" cy="624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rgbClr val="E6E6E6"/>
                </a:solidFill>
                <a:latin typeface="+mn-lt"/>
              </a:rPr>
              <a:t>&lt;Hide and shoot&gt;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C1EC6C-1022-41E2-B3C8-8D198A13B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72" y="1436366"/>
            <a:ext cx="8394486" cy="27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29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6A5CD6-1A21-412B-9BE3-A12C0FD689F6}"/>
              </a:ext>
            </a:extLst>
          </p:cNvPr>
          <p:cNvSpPr/>
          <p:nvPr/>
        </p:nvSpPr>
        <p:spPr>
          <a:xfrm rot="5400000">
            <a:off x="6014336" y="-6014334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7B1BD2-86FB-4038-96FB-6B9D4851415B}"/>
              </a:ext>
            </a:extLst>
          </p:cNvPr>
          <p:cNvSpPr/>
          <p:nvPr/>
        </p:nvSpPr>
        <p:spPr>
          <a:xfrm rot="5400000">
            <a:off x="6014336" y="680337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60FA800-37DD-4B33-AB6A-AD74EF502970}"/>
              </a:ext>
            </a:extLst>
          </p:cNvPr>
          <p:cNvSpPr txBox="1">
            <a:spLocks/>
          </p:cNvSpPr>
          <p:nvPr/>
        </p:nvSpPr>
        <p:spPr>
          <a:xfrm>
            <a:off x="457260" y="568122"/>
            <a:ext cx="2587937" cy="491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>
                <a:solidFill>
                  <a:srgbClr val="002060"/>
                </a:solidFill>
                <a:latin typeface="+mn-lt"/>
              </a:rPr>
              <a:t>Game Guidelines</a:t>
            </a:r>
            <a:endParaRPr lang="en-US" sz="2500" b="1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5E516D2-5575-4A36-B64F-04DD0D640B15}"/>
              </a:ext>
            </a:extLst>
          </p:cNvPr>
          <p:cNvCxnSpPr>
            <a:cxnSpLocks/>
          </p:cNvCxnSpPr>
          <p:nvPr/>
        </p:nvCxnSpPr>
        <p:spPr>
          <a:xfrm>
            <a:off x="349043" y="555960"/>
            <a:ext cx="0" cy="72000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>
            <a:extLst>
              <a:ext uri="{FF2B5EF4-FFF2-40B4-BE49-F238E27FC236}">
                <a16:creationId xmlns:a16="http://schemas.microsoft.com/office/drawing/2014/main" id="{25C8991C-F029-4E83-BC8D-0A83DEE837BF}"/>
              </a:ext>
            </a:extLst>
          </p:cNvPr>
          <p:cNvSpPr txBox="1">
            <a:spLocks/>
          </p:cNvSpPr>
          <p:nvPr/>
        </p:nvSpPr>
        <p:spPr>
          <a:xfrm>
            <a:off x="455859" y="944531"/>
            <a:ext cx="3193349" cy="388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Keyboard, Mouse and Strategy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37FEE1-0558-4CBC-8013-E5B8D000E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472" y="1425765"/>
            <a:ext cx="8341755" cy="4946400"/>
          </a:xfrm>
          <a:prstGeom prst="rect">
            <a:avLst/>
          </a:prstGeom>
          <a:ln w="38100">
            <a:solidFill>
              <a:srgbClr val="E6E6E6"/>
            </a:solidFill>
          </a:ln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2A6F1E4F-29E5-4B9C-A3C3-FC6970985DD4}"/>
              </a:ext>
            </a:extLst>
          </p:cNvPr>
          <p:cNvSpPr txBox="1">
            <a:spLocks/>
          </p:cNvSpPr>
          <p:nvPr/>
        </p:nvSpPr>
        <p:spPr>
          <a:xfrm>
            <a:off x="8239991" y="5798517"/>
            <a:ext cx="2002967" cy="624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rgbClr val="E6E6E6"/>
                </a:solidFill>
                <a:latin typeface="+mn-lt"/>
              </a:rPr>
              <a:t>&lt;Like a Boss&gt;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53C16FF-14C3-492D-9149-CF4598B12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06" y="1425765"/>
            <a:ext cx="8359285" cy="2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39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irplane">
            <a:extLst>
              <a:ext uri="{FF2B5EF4-FFF2-40B4-BE49-F238E27FC236}">
                <a16:creationId xmlns:a16="http://schemas.microsoft.com/office/drawing/2014/main" id="{68E592F3-34B9-465A-A91B-B1EEECD7A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4" b="885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7F9D70C-C9B8-48C4-83FE-4453DD856ECB}"/>
              </a:ext>
            </a:extLst>
          </p:cNvPr>
          <p:cNvSpPr/>
          <p:nvPr/>
        </p:nvSpPr>
        <p:spPr>
          <a:xfrm>
            <a:off x="0" y="0"/>
            <a:ext cx="12192000" cy="68714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E19E904-01AF-4751-A086-09E1EBCE54F3}"/>
              </a:ext>
            </a:extLst>
          </p:cNvPr>
          <p:cNvSpPr txBox="1">
            <a:spLocks/>
          </p:cNvSpPr>
          <p:nvPr/>
        </p:nvSpPr>
        <p:spPr>
          <a:xfrm>
            <a:off x="8496300" y="1928770"/>
            <a:ext cx="944455" cy="7109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b="1" dirty="0">
                <a:solidFill>
                  <a:schemeClr val="bg1"/>
                </a:solidFill>
                <a:latin typeface="+mn-lt"/>
              </a:rPr>
              <a:t>3.</a:t>
            </a:r>
            <a:endParaRPr lang="en-US" sz="8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BEB7087-E843-4D16-826B-8FEC13812C70}"/>
              </a:ext>
            </a:extLst>
          </p:cNvPr>
          <p:cNvSpPr txBox="1">
            <a:spLocks/>
          </p:cNvSpPr>
          <p:nvPr/>
        </p:nvSpPr>
        <p:spPr>
          <a:xfrm>
            <a:off x="7289753" y="2639676"/>
            <a:ext cx="3567894" cy="1035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solidFill>
                  <a:schemeClr val="bg1"/>
                </a:solidFill>
                <a:latin typeface="+mn-lt"/>
              </a:rPr>
              <a:t>Game Demo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10F6A47-17B7-4A39-8033-AA4DF9A8E945}"/>
              </a:ext>
            </a:extLst>
          </p:cNvPr>
          <p:cNvSpPr txBox="1">
            <a:spLocks/>
          </p:cNvSpPr>
          <p:nvPr/>
        </p:nvSpPr>
        <p:spPr>
          <a:xfrm>
            <a:off x="7347498" y="3429000"/>
            <a:ext cx="3410840" cy="491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>
                <a:solidFill>
                  <a:schemeClr val="bg1"/>
                </a:solidFill>
                <a:latin typeface="+mn-lt"/>
              </a:rPr>
              <a:t>Winner </a:t>
            </a:r>
            <a:r>
              <a:rPr lang="en-US" sz="1500" b="1" dirty="0" err="1">
                <a:solidFill>
                  <a:schemeClr val="bg1"/>
                </a:solidFill>
                <a:latin typeface="+mn-lt"/>
              </a:rPr>
              <a:t>Winner</a:t>
            </a:r>
            <a:r>
              <a:rPr lang="en-US" sz="1500" b="1" dirty="0">
                <a:solidFill>
                  <a:schemeClr val="bg1"/>
                </a:solidFill>
                <a:latin typeface="+mn-lt"/>
              </a:rPr>
              <a:t> Chicken Dinner?</a:t>
            </a:r>
          </a:p>
        </p:txBody>
      </p:sp>
    </p:spTree>
    <p:extLst>
      <p:ext uri="{BB962C8B-B14F-4D97-AF65-F5344CB8AC3E}">
        <p14:creationId xmlns:p14="http://schemas.microsoft.com/office/powerpoint/2010/main" val="970621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6A5CD6-1A21-412B-9BE3-A12C0FD689F6}"/>
              </a:ext>
            </a:extLst>
          </p:cNvPr>
          <p:cNvSpPr/>
          <p:nvPr/>
        </p:nvSpPr>
        <p:spPr>
          <a:xfrm rot="5400000">
            <a:off x="6014336" y="-6014334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7B1BD2-86FB-4038-96FB-6B9D4851415B}"/>
              </a:ext>
            </a:extLst>
          </p:cNvPr>
          <p:cNvSpPr/>
          <p:nvPr/>
        </p:nvSpPr>
        <p:spPr>
          <a:xfrm rot="5400000">
            <a:off x="6014336" y="680337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60FA800-37DD-4B33-AB6A-AD74EF502970}"/>
              </a:ext>
            </a:extLst>
          </p:cNvPr>
          <p:cNvSpPr txBox="1">
            <a:spLocks/>
          </p:cNvSpPr>
          <p:nvPr/>
        </p:nvSpPr>
        <p:spPr>
          <a:xfrm>
            <a:off x="457260" y="568122"/>
            <a:ext cx="2587937" cy="491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>
                <a:solidFill>
                  <a:srgbClr val="002060"/>
                </a:solidFill>
                <a:latin typeface="+mn-lt"/>
              </a:rPr>
              <a:t>Game DEMO</a:t>
            </a:r>
            <a:endParaRPr lang="en-US" sz="2500" b="1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5E516D2-5575-4A36-B64F-04DD0D640B15}"/>
              </a:ext>
            </a:extLst>
          </p:cNvPr>
          <p:cNvCxnSpPr>
            <a:cxnSpLocks/>
          </p:cNvCxnSpPr>
          <p:nvPr/>
        </p:nvCxnSpPr>
        <p:spPr>
          <a:xfrm>
            <a:off x="349043" y="555960"/>
            <a:ext cx="0" cy="72000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>
            <a:extLst>
              <a:ext uri="{FF2B5EF4-FFF2-40B4-BE49-F238E27FC236}">
                <a16:creationId xmlns:a16="http://schemas.microsoft.com/office/drawing/2014/main" id="{25C8991C-F029-4E83-BC8D-0A83DEE837BF}"/>
              </a:ext>
            </a:extLst>
          </p:cNvPr>
          <p:cNvSpPr txBox="1">
            <a:spLocks/>
          </p:cNvSpPr>
          <p:nvPr/>
        </p:nvSpPr>
        <p:spPr>
          <a:xfrm>
            <a:off x="455859" y="944531"/>
            <a:ext cx="3193349" cy="388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Gameplay video</a:t>
            </a:r>
          </a:p>
        </p:txBody>
      </p:sp>
      <p:pic>
        <p:nvPicPr>
          <p:cNvPr id="3" name="그림 2" descr="장난감, 다채로운이(가) 표시된 사진&#10;&#10;자동 생성된 설명">
            <a:extLst>
              <a:ext uri="{FF2B5EF4-FFF2-40B4-BE49-F238E27FC236}">
                <a16:creationId xmlns:a16="http://schemas.microsoft.com/office/drawing/2014/main" id="{B22DCAE3-9D05-4B43-9F5D-D5D0074BA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7" y="423443"/>
            <a:ext cx="6087325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54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A1ED0B-78B2-4B82-B950-D785156CD81E}"/>
              </a:ext>
            </a:extLst>
          </p:cNvPr>
          <p:cNvCxnSpPr>
            <a:cxnSpLocks/>
          </p:cNvCxnSpPr>
          <p:nvPr/>
        </p:nvCxnSpPr>
        <p:spPr>
          <a:xfrm>
            <a:off x="320040" y="6309360"/>
            <a:ext cx="11546840" cy="0"/>
          </a:xfrm>
          <a:prstGeom prst="line">
            <a:avLst/>
          </a:prstGeom>
          <a:ln>
            <a:solidFill>
              <a:srgbClr val="33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8533D969-A042-46AF-B61B-901CF1C17E59}"/>
              </a:ext>
            </a:extLst>
          </p:cNvPr>
          <p:cNvSpPr txBox="1">
            <a:spLocks/>
          </p:cNvSpPr>
          <p:nvPr/>
        </p:nvSpPr>
        <p:spPr>
          <a:xfrm>
            <a:off x="3237186" y="2306636"/>
            <a:ext cx="5707117" cy="899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000" b="1" dirty="0">
                <a:solidFill>
                  <a:srgbClr val="333031"/>
                </a:solidFill>
                <a:latin typeface="+mn-lt"/>
              </a:rPr>
              <a:t>Thank you for listening!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16B925-E9FC-480F-807B-C4D5B928D233}"/>
              </a:ext>
            </a:extLst>
          </p:cNvPr>
          <p:cNvCxnSpPr>
            <a:cxnSpLocks/>
          </p:cNvCxnSpPr>
          <p:nvPr/>
        </p:nvCxnSpPr>
        <p:spPr>
          <a:xfrm>
            <a:off x="3237186" y="2002799"/>
            <a:ext cx="5707117" cy="0"/>
          </a:xfrm>
          <a:prstGeom prst="line">
            <a:avLst/>
          </a:prstGeom>
          <a:ln w="57150"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D7B584C-FEE9-49F8-B617-AEE5A06379FE}"/>
              </a:ext>
            </a:extLst>
          </p:cNvPr>
          <p:cNvCxnSpPr>
            <a:cxnSpLocks/>
          </p:cNvCxnSpPr>
          <p:nvPr/>
        </p:nvCxnSpPr>
        <p:spPr>
          <a:xfrm>
            <a:off x="3237186" y="4125888"/>
            <a:ext cx="5707117" cy="0"/>
          </a:xfrm>
          <a:prstGeom prst="line">
            <a:avLst/>
          </a:prstGeom>
          <a:ln w="57150"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E28BF87-D78E-4912-A0D1-777B62ECD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8" t="11881" b="10430"/>
          <a:stretch/>
        </p:blipFill>
        <p:spPr>
          <a:xfrm>
            <a:off x="8977812" y="5454918"/>
            <a:ext cx="675095" cy="55060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EE6DA9E-A5BF-4446-9BC4-D4F0DD06EE4A}"/>
              </a:ext>
            </a:extLst>
          </p:cNvPr>
          <p:cNvSpPr/>
          <p:nvPr/>
        </p:nvSpPr>
        <p:spPr>
          <a:xfrm>
            <a:off x="9559389" y="5563497"/>
            <a:ext cx="230749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err="1"/>
              <a:t>RedVelvet</a:t>
            </a:r>
            <a:r>
              <a:rPr lang="en-US" sz="1500" b="1" dirty="0"/>
              <a:t>-CG/termproject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FDFE9672-0CF0-45A3-A111-9319D02D6F9C}"/>
              </a:ext>
            </a:extLst>
          </p:cNvPr>
          <p:cNvSpPr txBox="1">
            <a:spLocks/>
          </p:cNvSpPr>
          <p:nvPr/>
        </p:nvSpPr>
        <p:spPr>
          <a:xfrm>
            <a:off x="3237186" y="2977665"/>
            <a:ext cx="5707117" cy="899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000" b="1" dirty="0">
                <a:solidFill>
                  <a:srgbClr val="333031"/>
                </a:solidFill>
                <a:latin typeface="+mn-lt"/>
              </a:rPr>
              <a:t>Stay</a:t>
            </a:r>
            <a:r>
              <a:rPr lang="ko-KR" altLang="en-US" sz="3000" b="1" dirty="0">
                <a:solidFill>
                  <a:srgbClr val="333031"/>
                </a:solidFill>
                <a:latin typeface="+mn-lt"/>
              </a:rPr>
              <a:t> </a:t>
            </a:r>
            <a:r>
              <a:rPr lang="en-US" altLang="ko-KR" sz="3000" b="1" dirty="0">
                <a:solidFill>
                  <a:srgbClr val="333031"/>
                </a:solidFill>
                <a:latin typeface="+mn-lt"/>
              </a:rPr>
              <a:t>Safe,</a:t>
            </a:r>
            <a:r>
              <a:rPr lang="ko-KR" altLang="en-US" sz="3000" b="1" dirty="0">
                <a:solidFill>
                  <a:srgbClr val="333031"/>
                </a:solidFill>
                <a:latin typeface="+mn-lt"/>
              </a:rPr>
              <a:t> </a:t>
            </a:r>
            <a:r>
              <a:rPr lang="en-US" altLang="ko-KR" sz="3000" b="1" dirty="0">
                <a:solidFill>
                  <a:srgbClr val="333031"/>
                </a:solidFill>
                <a:latin typeface="+mn-lt"/>
              </a:rPr>
              <a:t>Stay</a:t>
            </a:r>
            <a:r>
              <a:rPr lang="ko-KR" altLang="en-US" sz="3000" b="1" dirty="0">
                <a:solidFill>
                  <a:srgbClr val="333031"/>
                </a:solidFill>
                <a:latin typeface="+mn-lt"/>
              </a:rPr>
              <a:t> </a:t>
            </a:r>
            <a:r>
              <a:rPr lang="en-US" altLang="ko-KR" sz="3000" b="1" dirty="0">
                <a:solidFill>
                  <a:srgbClr val="333031"/>
                </a:solidFill>
                <a:latin typeface="+mn-lt"/>
              </a:rPr>
              <a:t>Strong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E1A48E3-160D-4E42-9497-684BA12DE28A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046915" y="538480"/>
            <a:ext cx="9819965" cy="0"/>
          </a:xfrm>
          <a:prstGeom prst="line">
            <a:avLst/>
          </a:prstGeom>
          <a:ln>
            <a:solidFill>
              <a:srgbClr val="33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AF6552D2-5B6A-4202-B8B2-EB31D34C76AB}"/>
              </a:ext>
            </a:extLst>
          </p:cNvPr>
          <p:cNvSpPr txBox="1">
            <a:spLocks/>
          </p:cNvSpPr>
          <p:nvPr/>
        </p:nvSpPr>
        <p:spPr>
          <a:xfrm>
            <a:off x="320041" y="359333"/>
            <a:ext cx="1726874" cy="3582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>
                <a:solidFill>
                  <a:srgbClr val="333031"/>
                </a:solidFill>
                <a:latin typeface="+mn-lt"/>
              </a:rPr>
              <a:t>Computer Graphics T1</a:t>
            </a:r>
          </a:p>
        </p:txBody>
      </p:sp>
    </p:spTree>
    <p:extLst>
      <p:ext uri="{BB962C8B-B14F-4D97-AF65-F5344CB8AC3E}">
        <p14:creationId xmlns:p14="http://schemas.microsoft.com/office/powerpoint/2010/main" val="556106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02AB157-87B1-4FB1-91B6-1B847931525D}"/>
              </a:ext>
            </a:extLst>
          </p:cNvPr>
          <p:cNvSpPr txBox="1">
            <a:spLocks/>
          </p:cNvSpPr>
          <p:nvPr/>
        </p:nvSpPr>
        <p:spPr>
          <a:xfrm>
            <a:off x="543454" y="1344907"/>
            <a:ext cx="4045324" cy="707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8F8F6"/>
                </a:solidFill>
                <a:latin typeface="+mn-lt"/>
              </a:rPr>
              <a:t>Table</a:t>
            </a:r>
            <a:r>
              <a:rPr lang="ko-KR" altLang="en-US" sz="4000" b="1" dirty="0">
                <a:solidFill>
                  <a:srgbClr val="F8F8F6"/>
                </a:solidFill>
                <a:latin typeface="+mn-lt"/>
              </a:rPr>
              <a:t> </a:t>
            </a:r>
            <a:r>
              <a:rPr lang="en-US" altLang="ko-KR" sz="4000" b="1" dirty="0">
                <a:solidFill>
                  <a:srgbClr val="F8F8F6"/>
                </a:solidFill>
                <a:latin typeface="+mn-lt"/>
              </a:rPr>
              <a:t>of Contents</a:t>
            </a:r>
            <a:endParaRPr lang="en-US" sz="4000" b="1" dirty="0">
              <a:solidFill>
                <a:srgbClr val="F8F8F6"/>
              </a:solidFill>
              <a:latin typeface="+mn-lt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A9E76DF-042A-4B0C-B42D-8812CEA6B71E}"/>
              </a:ext>
            </a:extLst>
          </p:cNvPr>
          <p:cNvCxnSpPr>
            <a:cxnSpLocks/>
          </p:cNvCxnSpPr>
          <p:nvPr/>
        </p:nvCxnSpPr>
        <p:spPr>
          <a:xfrm>
            <a:off x="355600" y="538480"/>
            <a:ext cx="1151128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6B1C70-FC7C-46BB-B4F0-A3A0D8F35E5A}"/>
              </a:ext>
            </a:extLst>
          </p:cNvPr>
          <p:cNvCxnSpPr>
            <a:cxnSpLocks/>
          </p:cNvCxnSpPr>
          <p:nvPr/>
        </p:nvCxnSpPr>
        <p:spPr>
          <a:xfrm>
            <a:off x="355600" y="6309360"/>
            <a:ext cx="1151128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E2F6E7B8-CBF0-482F-B666-7AE935409503}"/>
              </a:ext>
            </a:extLst>
          </p:cNvPr>
          <p:cNvSpPr txBox="1">
            <a:spLocks/>
          </p:cNvSpPr>
          <p:nvPr/>
        </p:nvSpPr>
        <p:spPr>
          <a:xfrm>
            <a:off x="8861559" y="3065580"/>
            <a:ext cx="3005321" cy="1729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ko-KR" sz="2500" b="1" dirty="0">
                <a:solidFill>
                  <a:srgbClr val="F8F8F6"/>
                </a:solidFill>
                <a:latin typeface="+mn-lt"/>
              </a:rPr>
              <a:t>Game Philosophy</a:t>
            </a:r>
          </a:p>
          <a:p>
            <a:pPr>
              <a:lnSpc>
                <a:spcPct val="125000"/>
              </a:lnSpc>
            </a:pPr>
            <a:r>
              <a:rPr lang="en-US" altLang="ko-KR" sz="2500" b="1" dirty="0">
                <a:solidFill>
                  <a:srgbClr val="F8F8F6"/>
                </a:solidFill>
                <a:latin typeface="+mn-lt"/>
              </a:rPr>
              <a:t>Game Guidelines</a:t>
            </a:r>
          </a:p>
          <a:p>
            <a:pPr>
              <a:lnSpc>
                <a:spcPct val="125000"/>
              </a:lnSpc>
            </a:pPr>
            <a:r>
              <a:rPr lang="en-US" sz="2500" b="1" dirty="0">
                <a:solidFill>
                  <a:srgbClr val="F8F8F6"/>
                </a:solidFill>
                <a:latin typeface="+mn-lt"/>
              </a:rPr>
              <a:t>Game Demo</a:t>
            </a:r>
          </a:p>
        </p:txBody>
      </p:sp>
    </p:spTree>
    <p:extLst>
      <p:ext uri="{BB962C8B-B14F-4D97-AF65-F5344CB8AC3E}">
        <p14:creationId xmlns:p14="http://schemas.microsoft.com/office/powerpoint/2010/main" val="1427841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6A190-A6EF-4CC3-8DDE-FDC02CE69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7F521F-25A9-4226-BE22-9CB465641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ow to Make Whipped Coffee | Best Whipped Coffee Recipe | Dalgona">
            <a:extLst>
              <a:ext uri="{FF2B5EF4-FFF2-40B4-BE49-F238E27FC236}">
                <a16:creationId xmlns:a16="http://schemas.microsoft.com/office/drawing/2014/main" id="{A4CE80F3-712B-4F0C-B717-620075A1E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4" b="954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47D19FC-F590-4717-B30B-33ACF335115B}"/>
              </a:ext>
            </a:extLst>
          </p:cNvPr>
          <p:cNvSpPr/>
          <p:nvPr/>
        </p:nvSpPr>
        <p:spPr>
          <a:xfrm>
            <a:off x="0" y="0"/>
            <a:ext cx="12192000" cy="6871444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9F41872-8B8F-452A-8990-6FAC2A515C03}"/>
              </a:ext>
            </a:extLst>
          </p:cNvPr>
          <p:cNvSpPr txBox="1">
            <a:spLocks/>
          </p:cNvSpPr>
          <p:nvPr/>
        </p:nvSpPr>
        <p:spPr>
          <a:xfrm>
            <a:off x="5495083" y="2055813"/>
            <a:ext cx="944455" cy="7109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b="1" dirty="0">
                <a:solidFill>
                  <a:schemeClr val="bg1"/>
                </a:solidFill>
                <a:latin typeface="+mn-lt"/>
              </a:rPr>
              <a:t>1.</a:t>
            </a:r>
            <a:endParaRPr lang="en-US" sz="8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F083DC6-75E0-4E93-9E84-F414939F4EE1}"/>
              </a:ext>
            </a:extLst>
          </p:cNvPr>
          <p:cNvSpPr txBox="1">
            <a:spLocks/>
          </p:cNvSpPr>
          <p:nvPr/>
        </p:nvSpPr>
        <p:spPr>
          <a:xfrm>
            <a:off x="2659311" y="2832579"/>
            <a:ext cx="3914808" cy="1035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+mn-lt"/>
              </a:rPr>
              <a:t>Game Philosophy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801D3F3-C7BB-4EEF-BAE1-3878D22E0FF9}"/>
              </a:ext>
            </a:extLst>
          </p:cNvPr>
          <p:cNvSpPr txBox="1">
            <a:spLocks/>
          </p:cNvSpPr>
          <p:nvPr/>
        </p:nvSpPr>
        <p:spPr>
          <a:xfrm>
            <a:off x="3252356" y="3757096"/>
            <a:ext cx="3187182" cy="491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b="1" dirty="0">
                <a:solidFill>
                  <a:schemeClr val="bg1"/>
                </a:solidFill>
                <a:latin typeface="+mn-lt"/>
              </a:rPr>
              <a:t>Ideation, Storylines and Explanations</a:t>
            </a:r>
            <a:endParaRPr lang="en-US" sz="15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4674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6A5CD6-1A21-412B-9BE3-A12C0FD689F6}"/>
              </a:ext>
            </a:extLst>
          </p:cNvPr>
          <p:cNvSpPr/>
          <p:nvPr/>
        </p:nvSpPr>
        <p:spPr>
          <a:xfrm rot="5400000">
            <a:off x="6014336" y="-6014334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7B1BD2-86FB-4038-96FB-6B9D4851415B}"/>
              </a:ext>
            </a:extLst>
          </p:cNvPr>
          <p:cNvSpPr/>
          <p:nvPr/>
        </p:nvSpPr>
        <p:spPr>
          <a:xfrm rot="5400000">
            <a:off x="6014336" y="680337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60FA800-37DD-4B33-AB6A-AD74EF502970}"/>
              </a:ext>
            </a:extLst>
          </p:cNvPr>
          <p:cNvSpPr txBox="1">
            <a:spLocks/>
          </p:cNvSpPr>
          <p:nvPr/>
        </p:nvSpPr>
        <p:spPr>
          <a:xfrm>
            <a:off x="457260" y="568122"/>
            <a:ext cx="2587937" cy="491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>
                <a:solidFill>
                  <a:srgbClr val="002060"/>
                </a:solidFill>
                <a:latin typeface="+mn-lt"/>
              </a:rPr>
              <a:t>Game Philosophy</a:t>
            </a:r>
            <a:endParaRPr lang="en-US" sz="2500" b="1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5E516D2-5575-4A36-B64F-04DD0D640B15}"/>
              </a:ext>
            </a:extLst>
          </p:cNvPr>
          <p:cNvCxnSpPr>
            <a:cxnSpLocks/>
          </p:cNvCxnSpPr>
          <p:nvPr/>
        </p:nvCxnSpPr>
        <p:spPr>
          <a:xfrm>
            <a:off x="349043" y="555960"/>
            <a:ext cx="0" cy="72000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>
            <a:extLst>
              <a:ext uri="{FF2B5EF4-FFF2-40B4-BE49-F238E27FC236}">
                <a16:creationId xmlns:a16="http://schemas.microsoft.com/office/drawing/2014/main" id="{25C8991C-F029-4E83-BC8D-0A83DEE837BF}"/>
              </a:ext>
            </a:extLst>
          </p:cNvPr>
          <p:cNvSpPr txBox="1">
            <a:spLocks/>
          </p:cNvSpPr>
          <p:nvPr/>
        </p:nvSpPr>
        <p:spPr>
          <a:xfrm>
            <a:off x="455859" y="944531"/>
            <a:ext cx="3193349" cy="388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Ideation, Storylines and Explanations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1026" name="Picture 2" descr="Battle City | Battle city, Battle city game, Battle games">
            <a:hlinkClick r:id="rId2"/>
            <a:extLst>
              <a:ext uri="{FF2B5EF4-FFF2-40B4-BE49-F238E27FC236}">
                <a16:creationId xmlns:a16="http://schemas.microsoft.com/office/drawing/2014/main" id="{4A7E6B2F-5080-40B4-B547-C55CB9930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43" y="1629563"/>
            <a:ext cx="5584162" cy="41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FDCD0F6A-A890-4A5F-9F66-BED6B6C36B79}"/>
              </a:ext>
            </a:extLst>
          </p:cNvPr>
          <p:cNvSpPr txBox="1">
            <a:spLocks/>
          </p:cNvSpPr>
          <p:nvPr/>
        </p:nvSpPr>
        <p:spPr>
          <a:xfrm>
            <a:off x="7676023" y="2173537"/>
            <a:ext cx="2210040" cy="624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b="1" dirty="0">
              <a:solidFill>
                <a:srgbClr val="E6E6E6"/>
              </a:solidFill>
              <a:latin typeface="+mn-lt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81C19D97-200E-49B2-96E0-E7D0F4027384}"/>
              </a:ext>
            </a:extLst>
          </p:cNvPr>
          <p:cNvSpPr txBox="1">
            <a:spLocks/>
          </p:cNvSpPr>
          <p:nvPr/>
        </p:nvSpPr>
        <p:spPr>
          <a:xfrm>
            <a:off x="6258796" y="1629563"/>
            <a:ext cx="4422006" cy="624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rgbClr val="496075"/>
                </a:solidFill>
                <a:latin typeface="+mn-lt"/>
              </a:rPr>
              <a:t>Ideation from Battle city(1985)</a:t>
            </a: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006E7E81-AF38-4FAE-9211-EDF819FC1A51}"/>
              </a:ext>
            </a:extLst>
          </p:cNvPr>
          <p:cNvSpPr txBox="1">
            <a:spLocks/>
          </p:cNvSpPr>
          <p:nvPr/>
        </p:nvSpPr>
        <p:spPr>
          <a:xfrm>
            <a:off x="6258796" y="2184311"/>
            <a:ext cx="5584161" cy="3332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- Tanks move around the map</a:t>
            </a:r>
            <a:br>
              <a:rPr lang="en-US" altLang="ko-KR" sz="2000" b="1" dirty="0">
                <a:solidFill>
                  <a:srgbClr val="496075"/>
                </a:solidFill>
                <a:latin typeface="+mn-lt"/>
              </a:rPr>
            </a:b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- Tanks fire bullets</a:t>
            </a:r>
            <a:br>
              <a:rPr lang="en-US" altLang="ko-KR" sz="2000" b="1" dirty="0">
                <a:solidFill>
                  <a:srgbClr val="496075"/>
                </a:solidFill>
                <a:latin typeface="+mn-lt"/>
              </a:rPr>
            </a:b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- Tank explodes after getting multiple shots</a:t>
            </a:r>
            <a:br>
              <a:rPr lang="en-US" altLang="ko-KR" sz="2000" b="1" dirty="0">
                <a:solidFill>
                  <a:srgbClr val="496075"/>
                </a:solidFill>
                <a:latin typeface="+mn-lt"/>
              </a:rPr>
            </a:b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- There are walls</a:t>
            </a:r>
            <a:br>
              <a:rPr lang="en-US" altLang="ko-KR" sz="2000" b="1" dirty="0">
                <a:solidFill>
                  <a:srgbClr val="496075"/>
                </a:solidFill>
                <a:latin typeface="+mn-lt"/>
              </a:rPr>
            </a:b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- Can break brick walls, but cannot break Iron walls</a:t>
            </a:r>
            <a:endParaRPr lang="en-US" altLang="ko-KR" sz="2000" b="1" dirty="0">
              <a:solidFill>
                <a:srgbClr val="B5AA9D"/>
              </a:solidFill>
              <a:latin typeface="+mn-lt"/>
            </a:endParaRP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rgbClr val="496075"/>
                </a:solidFill>
                <a:latin typeface="+mn-lt"/>
              </a:rPr>
              <a:t>- Wins to defeat all enemy</a:t>
            </a: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rgbClr val="496075"/>
                </a:solidFill>
                <a:latin typeface="+mn-lt"/>
              </a:rPr>
              <a:t>- </a:t>
            </a: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Loses if you or base explodes</a:t>
            </a:r>
            <a:endParaRPr lang="en-US" altLang="ko-KR" sz="2000" b="1" dirty="0">
              <a:solidFill>
                <a:srgbClr val="B5AA9D"/>
              </a:solidFill>
              <a:latin typeface="+mn-lt"/>
            </a:endParaRP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rgbClr val="496075"/>
                </a:solidFill>
                <a:latin typeface="+mn-lt"/>
              </a:rPr>
              <a:t>- </a:t>
            </a: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Since we are SKKU students, we save </a:t>
            </a:r>
            <a:r>
              <a:rPr lang="en-US" altLang="ko-KR" sz="2000" b="1" dirty="0">
                <a:solidFill>
                  <a:srgbClr val="B5AA9D"/>
                </a:solidFill>
                <a:latin typeface="+mn-lt"/>
              </a:rPr>
              <a:t>SKKU</a:t>
            </a:r>
            <a:endParaRPr lang="en-US" sz="2000" b="1" dirty="0">
              <a:solidFill>
                <a:srgbClr val="496075"/>
              </a:solidFill>
              <a:latin typeface="+mn-lt"/>
            </a:endParaRPr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2CE8155F-B676-4A80-B310-B12D6EB011F8}"/>
              </a:ext>
            </a:extLst>
          </p:cNvPr>
          <p:cNvSpPr txBox="1">
            <a:spLocks/>
          </p:cNvSpPr>
          <p:nvPr/>
        </p:nvSpPr>
        <p:spPr>
          <a:xfrm>
            <a:off x="6652832" y="2745959"/>
            <a:ext cx="3007536" cy="624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rgbClr val="49607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9028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6A5CD6-1A21-412B-9BE3-A12C0FD689F6}"/>
              </a:ext>
            </a:extLst>
          </p:cNvPr>
          <p:cNvSpPr/>
          <p:nvPr/>
        </p:nvSpPr>
        <p:spPr>
          <a:xfrm rot="5400000">
            <a:off x="6014336" y="-6014334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7B1BD2-86FB-4038-96FB-6B9D4851415B}"/>
              </a:ext>
            </a:extLst>
          </p:cNvPr>
          <p:cNvSpPr/>
          <p:nvPr/>
        </p:nvSpPr>
        <p:spPr>
          <a:xfrm rot="5400000">
            <a:off x="6014336" y="680337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60FA800-37DD-4B33-AB6A-AD74EF502970}"/>
              </a:ext>
            </a:extLst>
          </p:cNvPr>
          <p:cNvSpPr txBox="1">
            <a:spLocks/>
          </p:cNvSpPr>
          <p:nvPr/>
        </p:nvSpPr>
        <p:spPr>
          <a:xfrm>
            <a:off x="457260" y="568122"/>
            <a:ext cx="2587937" cy="491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>
                <a:solidFill>
                  <a:srgbClr val="002060"/>
                </a:solidFill>
                <a:latin typeface="+mn-lt"/>
              </a:rPr>
              <a:t>Game Philosophy</a:t>
            </a:r>
            <a:endParaRPr lang="en-US" sz="2500" b="1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5E516D2-5575-4A36-B64F-04DD0D640B15}"/>
              </a:ext>
            </a:extLst>
          </p:cNvPr>
          <p:cNvCxnSpPr>
            <a:cxnSpLocks/>
          </p:cNvCxnSpPr>
          <p:nvPr/>
        </p:nvCxnSpPr>
        <p:spPr>
          <a:xfrm>
            <a:off x="349043" y="555960"/>
            <a:ext cx="0" cy="72000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>
            <a:extLst>
              <a:ext uri="{FF2B5EF4-FFF2-40B4-BE49-F238E27FC236}">
                <a16:creationId xmlns:a16="http://schemas.microsoft.com/office/drawing/2014/main" id="{25C8991C-F029-4E83-BC8D-0A83DEE837BF}"/>
              </a:ext>
            </a:extLst>
          </p:cNvPr>
          <p:cNvSpPr txBox="1">
            <a:spLocks/>
          </p:cNvSpPr>
          <p:nvPr/>
        </p:nvSpPr>
        <p:spPr>
          <a:xfrm>
            <a:off x="455859" y="944531"/>
            <a:ext cx="3193349" cy="388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Ideation, Storylines and Explanations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2052" name="Picture 4" descr="What If The Earth Was Cube-Shaped?">
            <a:extLst>
              <a:ext uri="{FF2B5EF4-FFF2-40B4-BE49-F238E27FC236}">
                <a16:creationId xmlns:a16="http://schemas.microsoft.com/office/drawing/2014/main" id="{97615F1B-2A41-49F2-BF1C-8AC112737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43" y="1629563"/>
            <a:ext cx="5582399" cy="41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6A82D00A-C008-4AA8-B890-0498B1378232}"/>
              </a:ext>
            </a:extLst>
          </p:cNvPr>
          <p:cNvSpPr txBox="1">
            <a:spLocks/>
          </p:cNvSpPr>
          <p:nvPr/>
        </p:nvSpPr>
        <p:spPr>
          <a:xfrm>
            <a:off x="7676023" y="2173537"/>
            <a:ext cx="2210040" cy="624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b="1" dirty="0">
              <a:solidFill>
                <a:srgbClr val="E6E6E6"/>
              </a:solidFill>
              <a:latin typeface="+mn-lt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13D999AD-9266-4D07-A83E-F594ADB0F6E1}"/>
              </a:ext>
            </a:extLst>
          </p:cNvPr>
          <p:cNvSpPr txBox="1">
            <a:spLocks/>
          </p:cNvSpPr>
          <p:nvPr/>
        </p:nvSpPr>
        <p:spPr>
          <a:xfrm>
            <a:off x="6258796" y="1629563"/>
            <a:ext cx="4422006" cy="624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rgbClr val="496075"/>
                </a:solidFill>
                <a:latin typeface="+mn-lt"/>
              </a:rPr>
              <a:t>Cube shaped Planet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A095EBD5-0C6A-407F-B807-E746012ACC09}"/>
              </a:ext>
            </a:extLst>
          </p:cNvPr>
          <p:cNvSpPr txBox="1">
            <a:spLocks/>
          </p:cNvSpPr>
          <p:nvPr/>
        </p:nvSpPr>
        <p:spPr>
          <a:xfrm>
            <a:off x="6258796" y="2254542"/>
            <a:ext cx="5584161" cy="32293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- We can move around the planet</a:t>
            </a:r>
            <a:br>
              <a:rPr lang="en-US" altLang="ko-KR" sz="2000" b="1" dirty="0">
                <a:solidFill>
                  <a:srgbClr val="496075"/>
                </a:solidFill>
                <a:latin typeface="+mn-lt"/>
              </a:rPr>
            </a:b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- Move directions differ based on hemisphere</a:t>
            </a:r>
            <a:br>
              <a:rPr lang="en-US" altLang="ko-KR" sz="2000" b="1" dirty="0">
                <a:solidFill>
                  <a:srgbClr val="496075"/>
                </a:solidFill>
                <a:latin typeface="+mn-lt"/>
              </a:rPr>
            </a:b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- Since it is a planet, Physic rules are applied</a:t>
            </a:r>
            <a:br>
              <a:rPr lang="en-US" altLang="ko-KR" sz="2000" b="1" dirty="0">
                <a:solidFill>
                  <a:srgbClr val="496075"/>
                </a:solidFill>
                <a:latin typeface="+mn-lt"/>
              </a:rPr>
            </a:b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- Tanks are</a:t>
            </a:r>
            <a:r>
              <a:rPr lang="ko-KR" altLang="en-US" sz="2000" b="1" dirty="0">
                <a:solidFill>
                  <a:srgbClr val="496075"/>
                </a:solidFill>
                <a:latin typeface="+mn-lt"/>
              </a:rPr>
              <a:t> </a:t>
            </a: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pushed</a:t>
            </a:r>
            <a:r>
              <a:rPr lang="ko-KR" altLang="en-US" sz="2000" b="1" dirty="0">
                <a:solidFill>
                  <a:srgbClr val="496075"/>
                </a:solidFill>
                <a:latin typeface="+mn-lt"/>
              </a:rPr>
              <a:t> </a:t>
            </a: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out</a:t>
            </a:r>
            <a:r>
              <a:rPr lang="ko-KR" altLang="en-US" sz="2000" b="1" dirty="0">
                <a:solidFill>
                  <a:srgbClr val="496075"/>
                </a:solidFill>
                <a:latin typeface="+mn-lt"/>
              </a:rPr>
              <a:t> </a:t>
            </a: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a</a:t>
            </a:r>
            <a:r>
              <a:rPr lang="ko-KR" altLang="en-US" sz="2000" b="1" dirty="0">
                <a:solidFill>
                  <a:srgbClr val="496075"/>
                </a:solidFill>
                <a:latin typeface="+mn-lt"/>
              </a:rPr>
              <a:t> </a:t>
            </a: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little</a:t>
            </a:r>
            <a:r>
              <a:rPr lang="ko-KR" altLang="en-US" sz="2000" b="1" dirty="0">
                <a:solidFill>
                  <a:srgbClr val="496075"/>
                </a:solidFill>
                <a:latin typeface="+mn-lt"/>
              </a:rPr>
              <a:t> </a:t>
            </a: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after</a:t>
            </a:r>
            <a:r>
              <a:rPr lang="ko-KR" altLang="en-US" sz="2000" b="1" dirty="0">
                <a:solidFill>
                  <a:srgbClr val="496075"/>
                </a:solidFill>
                <a:latin typeface="+mn-lt"/>
              </a:rPr>
              <a:t> </a:t>
            </a: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getting</a:t>
            </a:r>
            <a:r>
              <a:rPr lang="ko-KR" altLang="en-US" sz="2000" b="1" dirty="0">
                <a:solidFill>
                  <a:srgbClr val="496075"/>
                </a:solidFill>
                <a:latin typeface="+mn-lt"/>
              </a:rPr>
              <a:t> </a:t>
            </a: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shot</a:t>
            </a:r>
            <a:br>
              <a:rPr lang="en-US" altLang="ko-KR" sz="2000" b="1" dirty="0">
                <a:solidFill>
                  <a:srgbClr val="496075"/>
                </a:solidFill>
                <a:latin typeface="+mn-lt"/>
              </a:rPr>
            </a:b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- Bullets Reflect when it hits slanted iron</a:t>
            </a:r>
            <a:br>
              <a:rPr lang="en-US" altLang="ko-KR" sz="2000" b="1" dirty="0">
                <a:solidFill>
                  <a:srgbClr val="496075"/>
                </a:solidFill>
                <a:latin typeface="+mn-lt"/>
              </a:rPr>
            </a:br>
            <a:r>
              <a:rPr lang="en-US" altLang="ko-KR" sz="2000" b="1" dirty="0">
                <a:solidFill>
                  <a:srgbClr val="496075"/>
                </a:solidFill>
                <a:latin typeface="+mn-lt"/>
              </a:rPr>
              <a:t>- Gravity keeps object stick to the planet</a:t>
            </a:r>
            <a:endParaRPr lang="en-US" sz="2000" b="1" dirty="0">
              <a:solidFill>
                <a:srgbClr val="496075"/>
              </a:solidFill>
              <a:latin typeface="+mn-lt"/>
            </a:endParaRP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rgbClr val="496075"/>
                </a:solidFill>
                <a:latin typeface="+mn-lt"/>
              </a:rPr>
              <a:t>- Once bullets fly out of atmosphere, they refract</a:t>
            </a:r>
            <a:br>
              <a:rPr lang="en-US" sz="2000" b="1" dirty="0">
                <a:solidFill>
                  <a:srgbClr val="496075"/>
                </a:solidFill>
                <a:latin typeface="+mn-lt"/>
              </a:rPr>
            </a:br>
            <a:r>
              <a:rPr lang="en-US" sz="2000" b="1" dirty="0">
                <a:solidFill>
                  <a:srgbClr val="496075"/>
                </a:solidFill>
                <a:latin typeface="+mn-lt"/>
              </a:rPr>
              <a:t>- Unknown pressure crushes refracted bullets</a:t>
            </a:r>
            <a:endParaRPr lang="en-US" altLang="ko-KR" sz="2000" b="1" dirty="0">
              <a:solidFill>
                <a:srgbClr val="B5AA9D"/>
              </a:solidFill>
              <a:latin typeface="+mn-lt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26668BEC-5232-48B6-93CF-6F45C3650BDF}"/>
              </a:ext>
            </a:extLst>
          </p:cNvPr>
          <p:cNvSpPr txBox="1">
            <a:spLocks/>
          </p:cNvSpPr>
          <p:nvPr/>
        </p:nvSpPr>
        <p:spPr>
          <a:xfrm>
            <a:off x="6652832" y="2745959"/>
            <a:ext cx="3007536" cy="624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rgbClr val="49607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3286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ogramming – Matt's 365 Photo Project">
            <a:extLst>
              <a:ext uri="{FF2B5EF4-FFF2-40B4-BE49-F238E27FC236}">
                <a16:creationId xmlns:a16="http://schemas.microsoft.com/office/drawing/2014/main" id="{A9A68C86-559B-4DFA-94F3-1D4DF18CB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20ACF8C-FCF5-40C3-98CE-3D4DC4B73C40}"/>
              </a:ext>
            </a:extLst>
          </p:cNvPr>
          <p:cNvSpPr/>
          <p:nvPr/>
        </p:nvSpPr>
        <p:spPr>
          <a:xfrm>
            <a:off x="0" y="0"/>
            <a:ext cx="12192000" cy="6871444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40C46B2-DE98-4D1F-B9FC-153B68EBAF8F}"/>
              </a:ext>
            </a:extLst>
          </p:cNvPr>
          <p:cNvSpPr txBox="1">
            <a:spLocks/>
          </p:cNvSpPr>
          <p:nvPr/>
        </p:nvSpPr>
        <p:spPr>
          <a:xfrm rot="170335">
            <a:off x="3762937" y="1470834"/>
            <a:ext cx="944455" cy="7109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b="1" dirty="0">
                <a:solidFill>
                  <a:schemeClr val="bg1"/>
                </a:solidFill>
                <a:latin typeface="+mn-lt"/>
              </a:rPr>
              <a:t>2.</a:t>
            </a:r>
            <a:endParaRPr lang="en-US" sz="8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825BC16-2893-4E39-8990-4C1318CBA7F6}"/>
              </a:ext>
            </a:extLst>
          </p:cNvPr>
          <p:cNvSpPr txBox="1">
            <a:spLocks/>
          </p:cNvSpPr>
          <p:nvPr/>
        </p:nvSpPr>
        <p:spPr>
          <a:xfrm rot="170335">
            <a:off x="3586579" y="2055696"/>
            <a:ext cx="3795357" cy="1035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solidFill>
                  <a:schemeClr val="bg1"/>
                </a:solidFill>
                <a:latin typeface="+mn-lt"/>
              </a:rPr>
              <a:t>Game Guidelines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014AD36-A3DF-4601-ACE2-31DB9916B346}"/>
              </a:ext>
            </a:extLst>
          </p:cNvPr>
          <p:cNvSpPr txBox="1">
            <a:spLocks/>
          </p:cNvSpPr>
          <p:nvPr/>
        </p:nvSpPr>
        <p:spPr>
          <a:xfrm rot="170335">
            <a:off x="7633285" y="2598941"/>
            <a:ext cx="3797942" cy="491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>
                <a:solidFill>
                  <a:schemeClr val="bg1"/>
                </a:solidFill>
                <a:latin typeface="+mn-lt"/>
              </a:rPr>
              <a:t>Keyboard, mouse and Strategy</a:t>
            </a:r>
          </a:p>
        </p:txBody>
      </p:sp>
    </p:spTree>
    <p:extLst>
      <p:ext uri="{BB962C8B-B14F-4D97-AF65-F5344CB8AC3E}">
        <p14:creationId xmlns:p14="http://schemas.microsoft.com/office/powerpoint/2010/main" val="2977797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6A5CD6-1A21-412B-9BE3-A12C0FD689F6}"/>
              </a:ext>
            </a:extLst>
          </p:cNvPr>
          <p:cNvSpPr/>
          <p:nvPr/>
        </p:nvSpPr>
        <p:spPr>
          <a:xfrm rot="5400000">
            <a:off x="6014336" y="-6014334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7B1BD2-86FB-4038-96FB-6B9D4851415B}"/>
              </a:ext>
            </a:extLst>
          </p:cNvPr>
          <p:cNvSpPr/>
          <p:nvPr/>
        </p:nvSpPr>
        <p:spPr>
          <a:xfrm rot="5400000">
            <a:off x="6014336" y="680337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60FA800-37DD-4B33-AB6A-AD74EF502970}"/>
              </a:ext>
            </a:extLst>
          </p:cNvPr>
          <p:cNvSpPr txBox="1">
            <a:spLocks/>
          </p:cNvSpPr>
          <p:nvPr/>
        </p:nvSpPr>
        <p:spPr>
          <a:xfrm>
            <a:off x="457260" y="568122"/>
            <a:ext cx="2587937" cy="491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>
                <a:solidFill>
                  <a:srgbClr val="002060"/>
                </a:solidFill>
                <a:latin typeface="+mn-lt"/>
              </a:rPr>
              <a:t>Game Guidelines</a:t>
            </a:r>
            <a:endParaRPr lang="en-US" sz="2500" b="1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5E516D2-5575-4A36-B64F-04DD0D640B15}"/>
              </a:ext>
            </a:extLst>
          </p:cNvPr>
          <p:cNvCxnSpPr>
            <a:cxnSpLocks/>
          </p:cNvCxnSpPr>
          <p:nvPr/>
        </p:nvCxnSpPr>
        <p:spPr>
          <a:xfrm>
            <a:off x="349043" y="555960"/>
            <a:ext cx="0" cy="72000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>
            <a:extLst>
              <a:ext uri="{FF2B5EF4-FFF2-40B4-BE49-F238E27FC236}">
                <a16:creationId xmlns:a16="http://schemas.microsoft.com/office/drawing/2014/main" id="{25C8991C-F029-4E83-BC8D-0A83DEE837BF}"/>
              </a:ext>
            </a:extLst>
          </p:cNvPr>
          <p:cNvSpPr txBox="1">
            <a:spLocks/>
          </p:cNvSpPr>
          <p:nvPr/>
        </p:nvSpPr>
        <p:spPr>
          <a:xfrm>
            <a:off x="455859" y="944531"/>
            <a:ext cx="3193349" cy="388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Keyboard, Mouse and Strategy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C0A7BBA-72A7-4111-AD5D-BED23FFDC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6030" y="1443701"/>
            <a:ext cx="8416928" cy="4931793"/>
          </a:xfrm>
          <a:prstGeom prst="rect">
            <a:avLst/>
          </a:prstGeom>
          <a:ln w="38100">
            <a:solidFill>
              <a:srgbClr val="E6E6E6"/>
            </a:solidFill>
          </a:ln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E979F9C-0793-4639-A7C9-80D63AA93525}"/>
              </a:ext>
            </a:extLst>
          </p:cNvPr>
          <p:cNvSpPr txBox="1">
            <a:spLocks/>
          </p:cNvSpPr>
          <p:nvPr/>
        </p:nvSpPr>
        <p:spPr>
          <a:xfrm>
            <a:off x="8056228" y="5914008"/>
            <a:ext cx="2186730" cy="624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rgbClr val="496075"/>
                </a:solidFill>
                <a:latin typeface="+mn-lt"/>
              </a:rPr>
              <a:t>&lt;Intro screen&gt;</a:t>
            </a:r>
          </a:p>
        </p:txBody>
      </p:sp>
    </p:spTree>
    <p:extLst>
      <p:ext uri="{BB962C8B-B14F-4D97-AF65-F5344CB8AC3E}">
        <p14:creationId xmlns:p14="http://schemas.microsoft.com/office/powerpoint/2010/main" val="94941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6A5CD6-1A21-412B-9BE3-A12C0FD689F6}"/>
              </a:ext>
            </a:extLst>
          </p:cNvPr>
          <p:cNvSpPr/>
          <p:nvPr/>
        </p:nvSpPr>
        <p:spPr>
          <a:xfrm rot="5400000">
            <a:off x="6014336" y="-6014334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7B1BD2-86FB-4038-96FB-6B9D4851415B}"/>
              </a:ext>
            </a:extLst>
          </p:cNvPr>
          <p:cNvSpPr/>
          <p:nvPr/>
        </p:nvSpPr>
        <p:spPr>
          <a:xfrm rot="5400000">
            <a:off x="6014336" y="680337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60FA800-37DD-4B33-AB6A-AD74EF502970}"/>
              </a:ext>
            </a:extLst>
          </p:cNvPr>
          <p:cNvSpPr txBox="1">
            <a:spLocks/>
          </p:cNvSpPr>
          <p:nvPr/>
        </p:nvSpPr>
        <p:spPr>
          <a:xfrm>
            <a:off x="457260" y="568122"/>
            <a:ext cx="2587937" cy="491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>
                <a:solidFill>
                  <a:srgbClr val="002060"/>
                </a:solidFill>
                <a:latin typeface="+mn-lt"/>
              </a:rPr>
              <a:t>Game Guidelines</a:t>
            </a:r>
            <a:endParaRPr lang="en-US" sz="2500" b="1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5E516D2-5575-4A36-B64F-04DD0D640B15}"/>
              </a:ext>
            </a:extLst>
          </p:cNvPr>
          <p:cNvCxnSpPr>
            <a:cxnSpLocks/>
          </p:cNvCxnSpPr>
          <p:nvPr/>
        </p:nvCxnSpPr>
        <p:spPr>
          <a:xfrm>
            <a:off x="349043" y="555960"/>
            <a:ext cx="0" cy="72000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>
            <a:extLst>
              <a:ext uri="{FF2B5EF4-FFF2-40B4-BE49-F238E27FC236}">
                <a16:creationId xmlns:a16="http://schemas.microsoft.com/office/drawing/2014/main" id="{25C8991C-F029-4E83-BC8D-0A83DEE837BF}"/>
              </a:ext>
            </a:extLst>
          </p:cNvPr>
          <p:cNvSpPr txBox="1">
            <a:spLocks/>
          </p:cNvSpPr>
          <p:nvPr/>
        </p:nvSpPr>
        <p:spPr>
          <a:xfrm>
            <a:off x="455859" y="944531"/>
            <a:ext cx="3193349" cy="388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Keyboard, Mouse and Strategy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CD003F-8A9D-4847-8586-2A507C13F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030" y="1435894"/>
            <a:ext cx="8363794" cy="4946400"/>
          </a:xfrm>
          <a:prstGeom prst="rect">
            <a:avLst/>
          </a:prstGeom>
          <a:ln w="38100">
            <a:solidFill>
              <a:srgbClr val="E6E6E6"/>
            </a:solidFill>
          </a:ln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3AD03E94-3F60-4346-87D3-7F17548F95A4}"/>
              </a:ext>
            </a:extLst>
          </p:cNvPr>
          <p:cNvSpPr txBox="1">
            <a:spLocks/>
          </p:cNvSpPr>
          <p:nvPr/>
        </p:nvSpPr>
        <p:spPr>
          <a:xfrm>
            <a:off x="7647709" y="5798517"/>
            <a:ext cx="2595249" cy="624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rgbClr val="E6E6E6"/>
                </a:solidFill>
                <a:latin typeface="+mn-lt"/>
              </a:rPr>
              <a:t>&lt;In game screen&gt;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3D4D1E-4D46-4DEB-B02B-6C502546F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30" y="1438898"/>
            <a:ext cx="8363794" cy="27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49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6A5CD6-1A21-412B-9BE3-A12C0FD689F6}"/>
              </a:ext>
            </a:extLst>
          </p:cNvPr>
          <p:cNvSpPr/>
          <p:nvPr/>
        </p:nvSpPr>
        <p:spPr>
          <a:xfrm rot="5400000">
            <a:off x="6014336" y="-6014334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7B1BD2-86FB-4038-96FB-6B9D4851415B}"/>
              </a:ext>
            </a:extLst>
          </p:cNvPr>
          <p:cNvSpPr/>
          <p:nvPr/>
        </p:nvSpPr>
        <p:spPr>
          <a:xfrm rot="5400000">
            <a:off x="6014336" y="680337"/>
            <a:ext cx="163327" cy="12191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60FA800-37DD-4B33-AB6A-AD74EF502970}"/>
              </a:ext>
            </a:extLst>
          </p:cNvPr>
          <p:cNvSpPr txBox="1">
            <a:spLocks/>
          </p:cNvSpPr>
          <p:nvPr/>
        </p:nvSpPr>
        <p:spPr>
          <a:xfrm>
            <a:off x="457260" y="568122"/>
            <a:ext cx="2587937" cy="491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>
                <a:solidFill>
                  <a:srgbClr val="002060"/>
                </a:solidFill>
                <a:latin typeface="+mn-lt"/>
              </a:rPr>
              <a:t>Game Guidelines</a:t>
            </a:r>
            <a:endParaRPr lang="en-US" sz="2500" b="1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5E516D2-5575-4A36-B64F-04DD0D640B15}"/>
              </a:ext>
            </a:extLst>
          </p:cNvPr>
          <p:cNvCxnSpPr>
            <a:cxnSpLocks/>
          </p:cNvCxnSpPr>
          <p:nvPr/>
        </p:nvCxnSpPr>
        <p:spPr>
          <a:xfrm>
            <a:off x="349043" y="555960"/>
            <a:ext cx="0" cy="72000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>
            <a:extLst>
              <a:ext uri="{FF2B5EF4-FFF2-40B4-BE49-F238E27FC236}">
                <a16:creationId xmlns:a16="http://schemas.microsoft.com/office/drawing/2014/main" id="{25C8991C-F029-4E83-BC8D-0A83DEE837BF}"/>
              </a:ext>
            </a:extLst>
          </p:cNvPr>
          <p:cNvSpPr txBox="1">
            <a:spLocks/>
          </p:cNvSpPr>
          <p:nvPr/>
        </p:nvSpPr>
        <p:spPr>
          <a:xfrm>
            <a:off x="455859" y="944531"/>
            <a:ext cx="3193349" cy="388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Keyboard, Mouse and Strategy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463170-4D77-4A44-BB7A-914C33BF8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645" y="1435894"/>
            <a:ext cx="8359285" cy="4946400"/>
          </a:xfrm>
          <a:prstGeom prst="rect">
            <a:avLst/>
          </a:prstGeom>
          <a:ln w="38100">
            <a:solidFill>
              <a:srgbClr val="E6E6E6"/>
            </a:solidFill>
          </a:ln>
        </p:spPr>
      </p:pic>
      <p:pic>
        <p:nvPicPr>
          <p:cNvPr id="1026" name="Picture 2" descr="Video 360 virtual tour - Indonesia Travel">
            <a:extLst>
              <a:ext uri="{FF2B5EF4-FFF2-40B4-BE49-F238E27FC236}">
                <a16:creationId xmlns:a16="http://schemas.microsoft.com/office/drawing/2014/main" id="{E3099B73-09CF-4A3E-9DBA-AD455C67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309" y="1839192"/>
            <a:ext cx="1662545" cy="16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A32DBBEF-149C-4952-A4B1-F0B01310A276}"/>
              </a:ext>
            </a:extLst>
          </p:cNvPr>
          <p:cNvSpPr txBox="1">
            <a:spLocks/>
          </p:cNvSpPr>
          <p:nvPr/>
        </p:nvSpPr>
        <p:spPr>
          <a:xfrm>
            <a:off x="7647709" y="5798517"/>
            <a:ext cx="2595249" cy="624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rgbClr val="E6E6E6"/>
                </a:solidFill>
                <a:latin typeface="+mn-lt"/>
              </a:rPr>
              <a:t>&lt;In game screen&gt;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687D68-4533-4498-91A3-3957A703B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45" y="1436367"/>
            <a:ext cx="8359285" cy="2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3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3137</TotalTime>
  <Words>331</Words>
  <Application>Microsoft Office PowerPoint</Application>
  <PresentationFormat>와이드스크린</PresentationFormat>
  <Paragraphs>57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Office 테마</vt:lpstr>
      <vt:lpstr>Long live the KINGO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문과생, 개발자가 되다</dc:title>
  <dc:creator>경회 도</dc:creator>
  <cp:lastModifiedBy>wlsdnr4729@o365.skku.edu</cp:lastModifiedBy>
  <cp:revision>252</cp:revision>
  <dcterms:created xsi:type="dcterms:W3CDTF">2020-04-11T17:56:47Z</dcterms:created>
  <dcterms:modified xsi:type="dcterms:W3CDTF">2020-06-01T11:11:17Z</dcterms:modified>
</cp:coreProperties>
</file>